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71" r:id="rId9"/>
    <p:sldId id="265" r:id="rId10"/>
    <p:sldId id="269" r:id="rId11"/>
    <p:sldId id="276" r:id="rId12"/>
    <p:sldId id="274" r:id="rId13"/>
    <p:sldId id="267" r:id="rId14"/>
    <p:sldId id="270" r:id="rId15"/>
    <p:sldId id="279" r:id="rId16"/>
    <p:sldId id="280" r:id="rId17"/>
    <p:sldId id="281" r:id="rId18"/>
    <p:sldId id="275" r:id="rId19"/>
    <p:sldId id="272" r:id="rId20"/>
    <p:sldId id="277" r:id="rId21"/>
    <p:sldId id="278" r:id="rId22"/>
    <p:sldId id="28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9E39"/>
    <a:srgbClr val="8AB833"/>
    <a:srgbClr val="C0CF3A"/>
    <a:srgbClr val="029676"/>
    <a:srgbClr val="4AB5C4"/>
    <a:srgbClr val="000000"/>
    <a:srgbClr val="0989B1"/>
    <a:srgbClr val="0BA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5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0A7A3-BCAA-4213-935E-B03292AAF774}" type="datetimeFigureOut">
              <a:rPr lang="zh-TW" altLang="en-US" smtClean="0"/>
              <a:t>2025/11/20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F002C-D6EF-4A50-AB12-2745828061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95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F002C-D6EF-4A50-AB12-27458280617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33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F002C-D6EF-4A50-AB12-27458280617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22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F002C-D6EF-4A50-AB12-27458280617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0636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F002C-D6EF-4A50-AB12-27458280617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707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F002C-D6EF-4A50-AB12-27458280617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463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F002C-D6EF-4A50-AB12-27458280617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590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F002C-D6EF-4A50-AB12-27458280617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853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80D820-480C-4E2F-AD9E-1250A9147EA1}" type="datetimeFigureOut">
              <a:rPr lang="zh-TW" altLang="en-US" smtClean="0"/>
              <a:t>2025/11/20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84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D820-480C-4E2F-AD9E-1250A9147EA1}" type="datetimeFigureOut">
              <a:rPr lang="zh-TW" altLang="en-US" smtClean="0"/>
              <a:t>2025/11/20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524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D820-480C-4E2F-AD9E-1250A9147EA1}" type="datetimeFigureOut">
              <a:rPr lang="zh-TW" altLang="en-US" smtClean="0"/>
              <a:t>2025/11/20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11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D820-480C-4E2F-AD9E-1250A9147EA1}" type="datetimeFigureOut">
              <a:rPr lang="zh-TW" altLang="en-US" smtClean="0"/>
              <a:t>2025/11/20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494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D820-480C-4E2F-AD9E-1250A9147EA1}" type="datetimeFigureOut">
              <a:rPr lang="zh-TW" altLang="en-US" smtClean="0"/>
              <a:t>2025/11/20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07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D820-480C-4E2F-AD9E-1250A9147EA1}" type="datetimeFigureOut">
              <a:rPr lang="zh-TW" altLang="en-US" smtClean="0"/>
              <a:t>2025/11/20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94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D820-480C-4E2F-AD9E-1250A9147EA1}" type="datetimeFigureOut">
              <a:rPr lang="zh-TW" altLang="en-US" smtClean="0"/>
              <a:t>2025/11/20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239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D820-480C-4E2F-AD9E-1250A9147EA1}" type="datetimeFigureOut">
              <a:rPr lang="zh-TW" altLang="en-US" smtClean="0"/>
              <a:t>2025/11/20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36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D820-480C-4E2F-AD9E-1250A9147EA1}" type="datetimeFigureOut">
              <a:rPr lang="zh-TW" altLang="en-US" smtClean="0"/>
              <a:t>2025/11/20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35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D820-480C-4E2F-AD9E-1250A9147EA1}" type="datetimeFigureOut">
              <a:rPr lang="zh-TW" altLang="en-US" smtClean="0"/>
              <a:t>2025/11/20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15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D820-480C-4E2F-AD9E-1250A9147EA1}" type="datetimeFigureOut">
              <a:rPr lang="zh-TW" altLang="en-US" smtClean="0"/>
              <a:t>2025/11/20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20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E80D820-480C-4E2F-AD9E-1250A9147EA1}" type="datetimeFigureOut">
              <a:rPr lang="zh-TW" altLang="en-US" smtClean="0"/>
              <a:t>2025/11/20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394342-1725-4302-A6E7-14E4FE070906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23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iuicXxR5YtVvR5TtgnGgC5a-CBa2I14J/edit?usp=drive_link&amp;ouid=109951514461110477347&amp;rtpof=true&amp;sd=true" TargetMode="External"/><Relationship Id="rId2" Type="http://schemas.openxmlformats.org/officeDocument/2006/relationships/hyperlink" Target="https://docs.google.com/document/d/1vfdQD5MvPvxUridOPehdYiAi2j6fOwYG/edit?usp=sharing&amp;ouid=109951514461110477347&amp;rtpof=true&amp;sd=tru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document/d/1PmVpfSZeO58VynFgUsaZoG0rz7Ixhbxm/edit?usp=sharing&amp;ouid=109951514461110477347&amp;rtpof=true&amp;sd=true" TargetMode="External"/><Relationship Id="rId4" Type="http://schemas.openxmlformats.org/officeDocument/2006/relationships/hyperlink" Target="https://docs.google.com/document/d/1g4BZrAg7Sb4RwOhnHleR4nB5qkSZqDhW/edit?usp=sharing&amp;ouid=109951514461110477347&amp;rtpof=true&amp;sd=tru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yyFbPkoRS8b4b2HF6bb6RiRaj0iW0xp-/view?usp=sharing" TargetMode="External"/><Relationship Id="rId2" Type="http://schemas.openxmlformats.org/officeDocument/2006/relationships/hyperlink" Target="https://drive.google.com/file/d/1vYcJW28XVUuPjPvHFjsMeZyUVnmnBw2B/view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473FB0-5925-4180-90D4-06F555BD8C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班展、畢業展展覽說明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603D17C-6D4F-4EA2-B218-FC9108B858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114.11.20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8A34643-FF75-482B-8DBF-B272621BE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844"/>
            <a:ext cx="12324522" cy="5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9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EC34500-873D-4812-89C8-0D5D833C4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/>
              <a:t>審查過程</a:t>
            </a:r>
            <a:endParaRPr lang="zh-TW" altLang="en-US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AD700B49-1CCF-4790-ACB2-3AFB0992DFB4}"/>
              </a:ext>
            </a:extLst>
          </p:cNvPr>
          <p:cNvSpPr/>
          <p:nvPr/>
        </p:nvSpPr>
        <p:spPr>
          <a:xfrm>
            <a:off x="753796" y="2374227"/>
            <a:ext cx="3025545" cy="2861321"/>
          </a:xfrm>
          <a:prstGeom prst="roundRect">
            <a:avLst/>
          </a:prstGeom>
          <a:solidFill>
            <a:srgbClr val="0989B1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統整資料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收集同學作品資料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決定評審日期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排作品位置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編作品編號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/>
            <a:endParaRPr lang="zh-TW" altLang="en-US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A1DDFAAF-6AD0-4BFD-BA5A-32B7B47B0C38}"/>
              </a:ext>
            </a:extLst>
          </p:cNvPr>
          <p:cNvSpPr/>
          <p:nvPr/>
        </p:nvSpPr>
        <p:spPr>
          <a:xfrm>
            <a:off x="4716089" y="2311985"/>
            <a:ext cx="3047210" cy="2861321"/>
          </a:xfrm>
          <a:prstGeom prst="roundRect">
            <a:avLst/>
          </a:prstGeom>
          <a:solidFill>
            <a:srgbClr val="0989B1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邀請委員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給系辦邀請名單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u="sng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系辦出聘函</a:t>
            </a:r>
            <a:endParaRPr lang="en-US" altLang="zh-TW" sz="2000" u="sng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跟系辦確認邀請老師是否出席</a:t>
            </a:r>
            <a:endParaRPr lang="zh-TW" altLang="en-US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3" name="加號 2">
            <a:extLst>
              <a:ext uri="{FF2B5EF4-FFF2-40B4-BE49-F238E27FC236}">
                <a16:creationId xmlns:a16="http://schemas.microsoft.com/office/drawing/2014/main" id="{B1979FBB-6269-43A5-B592-DD1E8CB56969}"/>
              </a:ext>
            </a:extLst>
          </p:cNvPr>
          <p:cNvSpPr/>
          <p:nvPr/>
        </p:nvSpPr>
        <p:spPr>
          <a:xfrm>
            <a:off x="3842824" y="3349947"/>
            <a:ext cx="809782" cy="809782"/>
          </a:xfrm>
          <a:prstGeom prst="mathPlus">
            <a:avLst/>
          </a:prstGeom>
          <a:solidFill>
            <a:srgbClr val="0989B1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E6904FED-AA45-48BA-8826-4EE89FC7735E}"/>
              </a:ext>
            </a:extLst>
          </p:cNvPr>
          <p:cNvSpPr/>
          <p:nvPr/>
        </p:nvSpPr>
        <p:spPr>
          <a:xfrm>
            <a:off x="8636564" y="2311983"/>
            <a:ext cx="2983727" cy="2861321"/>
          </a:xfrm>
          <a:prstGeom prst="roundRect">
            <a:avLst/>
          </a:prstGeom>
          <a:solidFill>
            <a:srgbClr val="0989B1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做好所需表單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/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審查表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簽到表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顧展表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u="sng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借器材總表</a:t>
            </a:r>
            <a:r>
              <a:rPr lang="en-US" altLang="zh-TW" sz="2000" u="sng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/</a:t>
            </a:r>
            <a:r>
              <a:rPr lang="zh-TW" altLang="en-US" sz="2000" u="sng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作品借放申請表</a:t>
            </a:r>
            <a:endParaRPr lang="en-US" altLang="zh-TW" sz="2000" u="sng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/>
            <a:endParaRPr lang="zh-TW" altLang="en-US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4" name="加號 13">
            <a:extLst>
              <a:ext uri="{FF2B5EF4-FFF2-40B4-BE49-F238E27FC236}">
                <a16:creationId xmlns:a16="http://schemas.microsoft.com/office/drawing/2014/main" id="{F7F00EAB-87D6-49A7-99A7-A6722F1CF9EA}"/>
              </a:ext>
            </a:extLst>
          </p:cNvPr>
          <p:cNvSpPr/>
          <p:nvPr/>
        </p:nvSpPr>
        <p:spPr>
          <a:xfrm>
            <a:off x="7763299" y="3337753"/>
            <a:ext cx="809782" cy="809782"/>
          </a:xfrm>
          <a:prstGeom prst="mathPlus">
            <a:avLst/>
          </a:prstGeom>
          <a:solidFill>
            <a:srgbClr val="0989B1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027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EC34500-873D-4812-89C8-0D5D833C4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/>
              <a:t>審查過程</a:t>
            </a:r>
            <a:endParaRPr lang="zh-TW" altLang="en-US" dirty="0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5EC442E8-5A50-4B33-BAAF-B253907FA29A}"/>
              </a:ext>
            </a:extLst>
          </p:cNvPr>
          <p:cNvSpPr/>
          <p:nvPr/>
        </p:nvSpPr>
        <p:spPr>
          <a:xfrm>
            <a:off x="734244" y="3584448"/>
            <a:ext cx="1900666" cy="1159688"/>
          </a:xfrm>
          <a:prstGeom prst="roundRect">
            <a:avLst/>
          </a:prstGeom>
          <a:solidFill>
            <a:srgbClr val="4AB5C4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佈展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B57EFB96-62AE-4A3D-8F75-A56F8317DFA8}"/>
              </a:ext>
            </a:extLst>
          </p:cNvPr>
          <p:cNvSpPr/>
          <p:nvPr/>
        </p:nvSpPr>
        <p:spPr>
          <a:xfrm>
            <a:off x="3739457" y="2084832"/>
            <a:ext cx="4713085" cy="3947000"/>
          </a:xfrm>
          <a:prstGeom prst="roundRect">
            <a:avLst/>
          </a:prstGeom>
          <a:solidFill>
            <a:srgbClr val="029676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評審（顧展期間）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顧展同學要清楚流程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老師來要給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評審表</a:t>
            </a:r>
            <a:r>
              <a:rPr lang="en-US" altLang="zh-TW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000" b="1" u="sng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聘函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、請老師簽到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老師評完後，確認每一件作品都有評審，而且老師有</a:t>
            </a:r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簽名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評審表放到箱子裡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跟班上報備目前已來的老師名單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+mj-lt"/>
              <a:buAutoNum type="alphaUcPeriod"/>
            </a:pP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7BC76B33-B5B2-4679-937D-1567B0142FF5}"/>
              </a:ext>
            </a:extLst>
          </p:cNvPr>
          <p:cNvSpPr/>
          <p:nvPr/>
        </p:nvSpPr>
        <p:spPr>
          <a:xfrm>
            <a:off x="8516444" y="3884048"/>
            <a:ext cx="928617" cy="648070"/>
          </a:xfrm>
          <a:prstGeom prst="rightArrow">
            <a:avLst/>
          </a:prstGeom>
          <a:solidFill>
            <a:srgbClr val="C0CF3A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1F352AB7-9C31-4AEF-8B53-1987D8D22E80}"/>
              </a:ext>
            </a:extLst>
          </p:cNvPr>
          <p:cNvSpPr/>
          <p:nvPr/>
        </p:nvSpPr>
        <p:spPr>
          <a:xfrm>
            <a:off x="9508963" y="3628239"/>
            <a:ext cx="1900665" cy="1159688"/>
          </a:xfrm>
          <a:prstGeom prst="roundRect">
            <a:avLst/>
          </a:prstGeom>
          <a:solidFill>
            <a:srgbClr val="C0CF3A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撤展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A686C266-C25C-4AD2-80FD-4364DBE694C7}"/>
              </a:ext>
            </a:extLst>
          </p:cNvPr>
          <p:cNvSpPr/>
          <p:nvPr/>
        </p:nvSpPr>
        <p:spPr>
          <a:xfrm>
            <a:off x="2761538" y="3840257"/>
            <a:ext cx="928617" cy="648070"/>
          </a:xfrm>
          <a:prstGeom prst="rightArrow">
            <a:avLst/>
          </a:prstGeom>
          <a:solidFill>
            <a:srgbClr val="4AB5C4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423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168290-B73C-488B-9BBD-0FE383CE8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/>
              <a:t>審查過程</a:t>
            </a:r>
            <a:endParaRPr lang="zh-TW" altLang="en-US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9EEEA29F-F62E-436C-AFA4-772AB4D1C13E}"/>
              </a:ext>
            </a:extLst>
          </p:cNvPr>
          <p:cNvSpPr/>
          <p:nvPr/>
        </p:nvSpPr>
        <p:spPr>
          <a:xfrm>
            <a:off x="1024128" y="2334113"/>
            <a:ext cx="3893573" cy="2915432"/>
          </a:xfrm>
          <a:prstGeom prst="roundRect">
            <a:avLst/>
          </a:prstGeom>
          <a:solidFill>
            <a:srgbClr val="8AB833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計分、公佈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algn="ctr"/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準備總表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(</a:t>
            </a: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用空白評審表即可</a:t>
            </a:r>
            <a:r>
              <a:rPr lang="en-US" altLang="zh-TW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)</a:t>
            </a: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u="sng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請在系辦找助教</a:t>
            </a:r>
            <a:r>
              <a:rPr lang="zh-TW" altLang="en-US" sz="2000" b="1" u="sng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監票</a:t>
            </a:r>
            <a:endParaRPr lang="en-US" altLang="zh-TW" sz="2000" b="1" u="sng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確認無誤，跟同學公佈</a:t>
            </a:r>
            <a:endParaRPr lang="en-US" altLang="zh-TW" sz="200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u="sng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總表放系辨留存</a:t>
            </a:r>
            <a:endParaRPr lang="zh-TW" altLang="en-US" u="sng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10" name="箭號: 向下 9">
            <a:extLst>
              <a:ext uri="{FF2B5EF4-FFF2-40B4-BE49-F238E27FC236}">
                <a16:creationId xmlns:a16="http://schemas.microsoft.com/office/drawing/2014/main" id="{3D35CC9E-3796-4E5A-973F-EC87FCC50F49}"/>
              </a:ext>
            </a:extLst>
          </p:cNvPr>
          <p:cNvSpPr/>
          <p:nvPr/>
        </p:nvSpPr>
        <p:spPr>
          <a:xfrm rot="18013301">
            <a:off x="5061943" y="3914662"/>
            <a:ext cx="889812" cy="1425467"/>
          </a:xfrm>
          <a:prstGeom prst="down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chemeClr val="tx2">
                    <a:lumMod val="75000"/>
                  </a:schemeClr>
                </a:solidFill>
              </a:rPr>
              <a:t>審查不通過</a:t>
            </a:r>
          </a:p>
          <a:p>
            <a:pPr algn="ctr"/>
            <a:endParaRPr lang="zh-TW" alt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ADB2F013-1EDB-43E3-8E35-27A958BBC2DD}"/>
              </a:ext>
            </a:extLst>
          </p:cNvPr>
          <p:cNvSpPr/>
          <p:nvPr/>
        </p:nvSpPr>
        <p:spPr>
          <a:xfrm>
            <a:off x="6203776" y="4218961"/>
            <a:ext cx="3785794" cy="180441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2">
                    <a:lumMod val="75000"/>
                  </a:schemeClr>
                </a:solidFill>
              </a:rPr>
              <a:t>補審</a:t>
            </a:r>
            <a:endParaRPr lang="en-US" altLang="zh-TW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u="sng" dirty="0">
                <a:solidFill>
                  <a:schemeClr val="tx2">
                    <a:lumMod val="75000"/>
                  </a:schemeClr>
                </a:solidFill>
              </a:rPr>
              <a:t>請同學結果公告後</a:t>
            </a:r>
            <a:r>
              <a:rPr lang="en-US" altLang="zh-TW" sz="2000" u="sng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zh-TW" altLang="en-US" sz="2000" u="sng" dirty="0">
                <a:solidFill>
                  <a:schemeClr val="tx2">
                    <a:lumMod val="75000"/>
                  </a:schemeClr>
                </a:solidFill>
              </a:rPr>
              <a:t>日內向系辦申請補審</a:t>
            </a:r>
            <a:endParaRPr lang="en-US" altLang="zh-TW" sz="2000" u="sng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sz="2000" u="sng" dirty="0">
                <a:solidFill>
                  <a:schemeClr val="tx2">
                    <a:lumMod val="75000"/>
                  </a:schemeClr>
                </a:solidFill>
              </a:rPr>
              <a:t>由系辦辦理</a:t>
            </a:r>
            <a:endParaRPr lang="en-US" altLang="zh-TW" sz="20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4B8488DF-8B38-4F01-9BD7-508F8948A54F}"/>
              </a:ext>
            </a:extLst>
          </p:cNvPr>
          <p:cNvSpPr/>
          <p:nvPr/>
        </p:nvSpPr>
        <p:spPr>
          <a:xfrm rot="14816967">
            <a:off x="5105428" y="2103100"/>
            <a:ext cx="839650" cy="1425467"/>
          </a:xfrm>
          <a:prstGeom prst="downArrow">
            <a:avLst/>
          </a:prstGeom>
          <a:solidFill>
            <a:srgbClr val="549E39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>
                <a:solidFill>
                  <a:schemeClr val="tx2">
                    <a:lumMod val="75000"/>
                  </a:schemeClr>
                </a:solidFill>
              </a:rPr>
              <a:t>審查通過</a:t>
            </a:r>
          </a:p>
          <a:p>
            <a:pPr algn="ctr"/>
            <a:endParaRPr lang="zh-TW" alt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E80CC63A-969C-47D1-9789-9DF0F11CA9B8}"/>
              </a:ext>
            </a:extLst>
          </p:cNvPr>
          <p:cNvSpPr/>
          <p:nvPr/>
        </p:nvSpPr>
        <p:spPr>
          <a:xfrm>
            <a:off x="6203776" y="1743799"/>
            <a:ext cx="3940166" cy="1487614"/>
          </a:xfrm>
          <a:prstGeom prst="roundRect">
            <a:avLst/>
          </a:prstGeom>
          <a:solidFill>
            <a:srgbClr val="549E39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</a:rPr>
              <a:t>總審 </a:t>
            </a:r>
            <a:r>
              <a:rPr lang="en-US" altLang="zh-TW" sz="2800" b="1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</a:rPr>
              <a:t>畢業展</a:t>
            </a:r>
          </a:p>
        </p:txBody>
      </p:sp>
    </p:spTree>
    <p:extLst>
      <p:ext uri="{BB962C8B-B14F-4D97-AF65-F5344CB8AC3E}">
        <p14:creationId xmlns:p14="http://schemas.microsoft.com/office/powerpoint/2010/main" val="366149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D6F695-A384-48E8-95C7-4404F9B0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/>
              <a:t>展覽補助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6746462-CC25-4683-BC4D-C897AAF4A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C8C0167-2685-44AC-8745-C4B2ACFEF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3252"/>
            <a:ext cx="12324522" cy="5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0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592F78C-33CE-435C-BA26-AD91C248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展覽補助</a:t>
            </a:r>
            <a:endParaRPr lang="zh-TW" altLang="en-US" sz="48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0AEB46C-A0C6-4636-B0A9-6F0A26446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93" y="2248818"/>
            <a:ext cx="8419048" cy="3961905"/>
          </a:xfrm>
          <a:prstGeom prst="rect">
            <a:avLst/>
          </a:prstGeom>
        </p:spPr>
      </p:pic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19E99E9A-E4F4-414C-9E97-CD7A1678A15D}"/>
              </a:ext>
            </a:extLst>
          </p:cNvPr>
          <p:cNvSpPr/>
          <p:nvPr/>
        </p:nvSpPr>
        <p:spPr>
          <a:xfrm>
            <a:off x="8614419" y="4742214"/>
            <a:ext cx="3239594" cy="962203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2"/>
                </a:solidFill>
              </a:rPr>
              <a:t>日美三、進美三、在職一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r>
              <a:rPr lang="zh-TW" altLang="en-US" sz="2000" b="1" dirty="0">
                <a:solidFill>
                  <a:schemeClr val="tx2"/>
                </a:solidFill>
              </a:rPr>
              <a:t>每班上限</a:t>
            </a:r>
            <a:r>
              <a:rPr lang="en-US" altLang="zh-TW" sz="2000" b="1" dirty="0">
                <a:solidFill>
                  <a:schemeClr val="tx2"/>
                </a:solidFill>
              </a:rPr>
              <a:t>1</a:t>
            </a:r>
            <a:r>
              <a:rPr lang="zh-TW" altLang="en-US" sz="2000" b="1" dirty="0">
                <a:solidFill>
                  <a:schemeClr val="tx2"/>
                </a:solidFill>
              </a:rPr>
              <a:t>萬元整</a:t>
            </a:r>
          </a:p>
        </p:txBody>
      </p:sp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3611DC47-53D6-4053-9262-69F1A2BCEBA6}"/>
              </a:ext>
            </a:extLst>
          </p:cNvPr>
          <p:cNvSpPr/>
          <p:nvPr/>
        </p:nvSpPr>
        <p:spPr>
          <a:xfrm rot="16200000">
            <a:off x="7897762" y="4883505"/>
            <a:ext cx="336636" cy="679623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CB8DF2D3-E396-4F1A-BED0-A43E844B85D5}"/>
              </a:ext>
            </a:extLst>
          </p:cNvPr>
          <p:cNvSpPr/>
          <p:nvPr/>
        </p:nvSpPr>
        <p:spPr>
          <a:xfrm>
            <a:off x="8614419" y="2481432"/>
            <a:ext cx="3239594" cy="962204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2"/>
                </a:solidFill>
              </a:rPr>
              <a:t>日美四、進美四、在職二</a:t>
            </a:r>
            <a:br>
              <a:rPr lang="en-US" altLang="zh-TW" sz="2000" b="1" dirty="0">
                <a:solidFill>
                  <a:schemeClr val="tx2"/>
                </a:solidFill>
              </a:rPr>
            </a:br>
            <a:r>
              <a:rPr lang="zh-TW" altLang="en-US" sz="2000" b="1" dirty="0">
                <a:solidFill>
                  <a:schemeClr val="tx2"/>
                </a:solidFill>
              </a:rPr>
              <a:t>每班上限</a:t>
            </a:r>
            <a:r>
              <a:rPr lang="en-US" altLang="zh-TW" sz="2000" b="1" dirty="0">
                <a:solidFill>
                  <a:schemeClr val="tx2"/>
                </a:solidFill>
              </a:rPr>
              <a:t>2</a:t>
            </a:r>
            <a:r>
              <a:rPr lang="zh-TW" altLang="en-US" sz="2000" b="1" dirty="0">
                <a:solidFill>
                  <a:schemeClr val="tx2"/>
                </a:solidFill>
              </a:rPr>
              <a:t>萬元整</a:t>
            </a:r>
          </a:p>
        </p:txBody>
      </p:sp>
      <p:sp>
        <p:nvSpPr>
          <p:cNvPr id="15" name="箭號: 向下 14">
            <a:extLst>
              <a:ext uri="{FF2B5EF4-FFF2-40B4-BE49-F238E27FC236}">
                <a16:creationId xmlns:a16="http://schemas.microsoft.com/office/drawing/2014/main" id="{F54ECEA7-F639-42CC-98AD-9B3D8A526140}"/>
              </a:ext>
            </a:extLst>
          </p:cNvPr>
          <p:cNvSpPr/>
          <p:nvPr/>
        </p:nvSpPr>
        <p:spPr>
          <a:xfrm rot="16200000">
            <a:off x="7897761" y="2622723"/>
            <a:ext cx="336636" cy="679623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832ADA7-C2BF-42C7-B55E-7D70B0DAD8A0}"/>
              </a:ext>
            </a:extLst>
          </p:cNvPr>
          <p:cNvSpPr txBox="1"/>
          <p:nvPr/>
        </p:nvSpPr>
        <p:spPr>
          <a:xfrm>
            <a:off x="3306290" y="6596390"/>
            <a:ext cx="88857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依每年最新公告為準</a:t>
            </a:r>
          </a:p>
        </p:txBody>
      </p:sp>
    </p:spTree>
    <p:extLst>
      <p:ext uri="{BB962C8B-B14F-4D97-AF65-F5344CB8AC3E}">
        <p14:creationId xmlns:p14="http://schemas.microsoft.com/office/powerpoint/2010/main" val="367172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631453-8788-476F-A5A1-EB3BCC06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展覽補助</a:t>
            </a:r>
            <a:endParaRPr lang="zh-TW" altLang="en-US" sz="48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6DC7C3-7BF4-475E-B2B6-1B0892214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b="1" dirty="0"/>
              <a:t>申請（開展前）</a:t>
            </a:r>
            <a:r>
              <a:rPr lang="en-US" altLang="zh-TW" dirty="0"/>
              <a:t>︰</a:t>
            </a:r>
          </a:p>
          <a:p>
            <a:pPr marL="457200" indent="-457200">
              <a:buFont typeface="+mj-lt"/>
              <a:buAutoNum type="alphaUcPeriod"/>
            </a:pPr>
            <a:r>
              <a:rPr lang="zh-TW" altLang="en-US" u="sng" dirty="0"/>
              <a:t>申請補助的預算表</a:t>
            </a:r>
            <a:endParaRPr lang="en-US" altLang="zh-TW" u="sng" dirty="0"/>
          </a:p>
          <a:p>
            <a:pPr marL="457200" indent="-457200">
              <a:buFont typeface="+mj-lt"/>
              <a:buAutoNum type="alphaUcPeriod"/>
            </a:pPr>
            <a:r>
              <a:rPr lang="zh-TW" altLang="en-US" u="sng" dirty="0"/>
              <a:t>展覽企劃書</a:t>
            </a:r>
            <a:endParaRPr lang="en-US" altLang="zh-TW" u="sng" dirty="0"/>
          </a:p>
          <a:p>
            <a:pPr marL="0" indent="0">
              <a:buNone/>
            </a:pPr>
            <a:endParaRPr lang="en-US" altLang="zh-TW" dirty="0"/>
          </a:p>
          <a:p>
            <a:pPr marL="457200" indent="-457200">
              <a:buFont typeface="+mj-lt"/>
              <a:buAutoNum type="arabicPeriod" startAt="2"/>
            </a:pPr>
            <a:r>
              <a:rPr lang="zh-TW" altLang="en-US" b="1" dirty="0"/>
              <a:t>核銷需要的資料</a:t>
            </a:r>
            <a:r>
              <a:rPr lang="en-US" altLang="zh-TW" b="1" dirty="0"/>
              <a:t>︰</a:t>
            </a:r>
          </a:p>
          <a:p>
            <a:pPr marL="457200" indent="-457200">
              <a:buFont typeface="+mj-lt"/>
              <a:buAutoNum type="alphaUcPeriod"/>
            </a:pPr>
            <a:r>
              <a:rPr lang="zh-TW" altLang="en-US" u="sng" dirty="0"/>
              <a:t>展覽企劃書（完整版）</a:t>
            </a:r>
            <a:endParaRPr lang="en-US" altLang="zh-TW" u="sng" dirty="0"/>
          </a:p>
          <a:p>
            <a:pPr marL="457200" indent="-457200">
              <a:buFont typeface="+mj-lt"/>
              <a:buAutoNum type="alphaUcPeriod"/>
            </a:pPr>
            <a:r>
              <a:rPr lang="zh-TW" altLang="en-US" u="sng" dirty="0"/>
              <a:t>成果報告或紀錄（能證明展覽已結束）</a:t>
            </a:r>
            <a:endParaRPr lang="en-US" altLang="zh-TW" u="sng" dirty="0"/>
          </a:p>
          <a:p>
            <a:pPr marL="457200" indent="-457200">
              <a:buFont typeface="+mj-lt"/>
              <a:buAutoNum type="alphaUcPeriod"/>
            </a:pPr>
            <a:r>
              <a:rPr lang="zh-TW" altLang="en-US" u="sng" dirty="0"/>
              <a:t>收據</a:t>
            </a:r>
            <a:r>
              <a:rPr lang="en-US" altLang="zh-TW" u="sng" dirty="0"/>
              <a:t>/</a:t>
            </a:r>
            <a:r>
              <a:rPr lang="zh-TW" altLang="en-US" u="sng" dirty="0"/>
              <a:t>發票正本</a:t>
            </a:r>
            <a:endParaRPr lang="en-US" altLang="zh-TW" u="sng" dirty="0"/>
          </a:p>
          <a:p>
            <a:pPr marL="457200" indent="-457200">
              <a:buFont typeface="+mj-lt"/>
              <a:buAutoNum type="alphaUcPeriod"/>
            </a:pPr>
            <a:r>
              <a:rPr lang="zh-TW" altLang="en-US" u="sng" dirty="0"/>
              <a:t>邀請卡</a:t>
            </a:r>
            <a:r>
              <a:rPr lang="en-US" altLang="zh-TW" u="sng" dirty="0"/>
              <a:t>2</a:t>
            </a:r>
            <a:r>
              <a:rPr lang="zh-TW" altLang="en-US" u="sng" dirty="0"/>
              <a:t>張（佐證用）</a:t>
            </a:r>
            <a:endParaRPr lang="en-US" altLang="zh-TW" u="sng" dirty="0"/>
          </a:p>
          <a:p>
            <a:pPr marL="457200" indent="-457200">
              <a:buFont typeface="+mj-lt"/>
              <a:buAutoNum type="alphaUcPeriod"/>
            </a:pPr>
            <a:r>
              <a:rPr lang="zh-TW" altLang="en-US" u="sng" dirty="0"/>
              <a:t>受款人資料（身分證正反面</a:t>
            </a:r>
            <a:r>
              <a:rPr lang="en-US" altLang="zh-TW" u="sng" dirty="0"/>
              <a:t>+</a:t>
            </a:r>
            <a:r>
              <a:rPr lang="zh-TW" altLang="en-US" u="sng" dirty="0"/>
              <a:t>存摺封面副本） </a:t>
            </a:r>
            <a:r>
              <a:rPr lang="en-US" altLang="zh-TW" dirty="0">
                <a:solidFill>
                  <a:schemeClr val="accent3">
                    <a:lumMod val="75000"/>
                  </a:schemeClr>
                </a:solidFill>
              </a:rPr>
              <a:t>* </a:t>
            </a: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</a:rPr>
              <a:t>請註名受款人班上職位</a:t>
            </a:r>
            <a:endParaRPr lang="en-US" altLang="zh-TW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altLang="zh-TW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8A19D8F5-D4F4-4137-AD8F-D8A1B59A86FC}"/>
              </a:ext>
            </a:extLst>
          </p:cNvPr>
          <p:cNvSpPr/>
          <p:nvPr/>
        </p:nvSpPr>
        <p:spPr>
          <a:xfrm>
            <a:off x="6679396" y="3349473"/>
            <a:ext cx="3292637" cy="1411705"/>
          </a:xfrm>
          <a:prstGeom prst="roundRect">
            <a:avLst/>
          </a:prstGeom>
          <a:solidFill>
            <a:srgbClr val="C0CF3A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抬頭</a:t>
            </a:r>
            <a:r>
              <a:rPr lang="en-US" altLang="zh-TW" sz="20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︰</a:t>
            </a:r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國立臺灣藝術大學</a:t>
            </a:r>
            <a:endParaRPr lang="en-US" altLang="zh-TW" sz="20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  <a:p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統編</a:t>
            </a:r>
            <a:r>
              <a:rPr lang="en-US" altLang="zh-TW" sz="2000" b="1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rPr>
              <a:t>︰95927022</a:t>
            </a:r>
            <a:endParaRPr lang="en-US" altLang="zh-TW" sz="1600" b="1" dirty="0">
              <a:solidFill>
                <a:schemeClr val="bg2">
                  <a:lumMod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DEEA7FF2-7339-4FA6-AC40-1AAC1BF55A78}"/>
              </a:ext>
            </a:extLst>
          </p:cNvPr>
          <p:cNvSpPr/>
          <p:nvPr/>
        </p:nvSpPr>
        <p:spPr>
          <a:xfrm rot="20968802">
            <a:off x="3163365" y="4562115"/>
            <a:ext cx="3415894" cy="515084"/>
          </a:xfrm>
          <a:prstGeom prst="rightArrow">
            <a:avLst/>
          </a:prstGeom>
          <a:solidFill>
            <a:srgbClr val="C0CF3A">
              <a:alpha val="3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9641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7FB4D41A-64E8-426D-A54C-82E55081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常見</a:t>
            </a:r>
            <a:r>
              <a:rPr lang="en-US" altLang="zh-TW" b="1" dirty="0" err="1"/>
              <a:t>q&amp;a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B13B47E-FE53-4C23-945B-FB9118AF5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87E4B22-F5B0-4FEC-8E9C-61790CE9F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3252"/>
            <a:ext cx="12324522" cy="5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92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F4EE1E-5E5B-455B-8B57-2B50DDD3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常見</a:t>
            </a:r>
            <a:r>
              <a:rPr lang="en-US" altLang="zh-TW" b="1" dirty="0" err="1"/>
              <a:t>q&amp;a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7C4006-DEA1-4CB1-A431-701BC463B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88464"/>
            <a:ext cx="9720071" cy="4084320"/>
          </a:xfrm>
        </p:spPr>
        <p:txBody>
          <a:bodyPr>
            <a:noAutofit/>
          </a:bodyPr>
          <a:lstStyle/>
          <a:p>
            <a:r>
              <a:rPr lang="en-US" altLang="zh-TW" sz="2000" b="1" dirty="0"/>
              <a:t>Q︰</a:t>
            </a:r>
            <a:r>
              <a:rPr lang="zh-TW" altLang="en-US" sz="2000" b="1" dirty="0"/>
              <a:t>需要邀請幾位老師？</a:t>
            </a:r>
            <a:endParaRPr lang="en-US" altLang="zh-TW" sz="2000" b="1" dirty="0"/>
          </a:p>
          <a:p>
            <a:br>
              <a:rPr lang="en-US" altLang="zh-TW" sz="2000" dirty="0"/>
            </a:br>
            <a:r>
              <a:rPr lang="en-US" altLang="zh-TW" sz="2000" dirty="0"/>
              <a:t>A︰《</a:t>
            </a:r>
            <a:r>
              <a:rPr lang="zh-TW" altLang="en-US" sz="2000" dirty="0"/>
              <a:t>總審暨畢業展覽要點</a:t>
            </a:r>
            <a:r>
              <a:rPr lang="en-US" altLang="zh-TW" sz="2000" dirty="0"/>
              <a:t>》</a:t>
            </a:r>
            <a:r>
              <a:rPr lang="zh-TW" altLang="en-US" sz="2000" dirty="0"/>
              <a:t>第三點，「評審委員由系辦聘請校內外老師為主</a:t>
            </a:r>
            <a:endParaRPr lang="en-US" altLang="zh-TW" sz="2000" dirty="0"/>
          </a:p>
          <a:p>
            <a:r>
              <a:rPr lang="en-US" altLang="zh-TW" sz="2000" dirty="0"/>
              <a:t>    </a:t>
            </a:r>
            <a:r>
              <a:rPr lang="zh-TW" altLang="en-US" sz="2000" dirty="0"/>
              <a:t>  （</a:t>
            </a:r>
            <a:r>
              <a:rPr lang="zh-TW" altLang="en-US" sz="2000" dirty="0">
                <a:solidFill>
                  <a:srgbClr val="C00000"/>
                </a:solidFill>
              </a:rPr>
              <a:t>含畢業製作老師、該班導師、系主任</a:t>
            </a:r>
            <a:r>
              <a:rPr lang="zh-TW" altLang="en-US" sz="2000" dirty="0"/>
              <a:t>）」，以及</a:t>
            </a:r>
            <a:r>
              <a:rPr lang="en-US" altLang="zh-TW" sz="2000" dirty="0"/>
              <a:t>《</a:t>
            </a:r>
            <a:r>
              <a:rPr lang="zh-TW" altLang="en-US" sz="2000" dirty="0"/>
              <a:t>校外班級展覽要點</a:t>
            </a:r>
            <a:r>
              <a:rPr lang="en-US" altLang="zh-TW" sz="2000" dirty="0"/>
              <a:t>》  </a:t>
            </a:r>
          </a:p>
          <a:p>
            <a:r>
              <a:rPr lang="en-US" altLang="zh-TW" sz="2000" dirty="0"/>
              <a:t>       </a:t>
            </a:r>
            <a:r>
              <a:rPr lang="zh-TW" altLang="en-US" sz="2000" dirty="0"/>
              <a:t>第五點「評審委員由</a:t>
            </a:r>
            <a:r>
              <a:rPr lang="zh-TW" altLang="en-US" sz="2000" dirty="0">
                <a:solidFill>
                  <a:srgbClr val="C00000"/>
                </a:solidFill>
              </a:rPr>
              <a:t>作品指導老師、該班導師</a:t>
            </a:r>
            <a:r>
              <a:rPr lang="zh-TW" altLang="en-US" sz="2000" dirty="0"/>
              <a:t>、校內外老師組成」。原</a:t>
            </a:r>
            <a:endParaRPr lang="en-US" altLang="zh-TW" sz="2000" dirty="0"/>
          </a:p>
          <a:p>
            <a:r>
              <a:rPr lang="en-US" altLang="zh-TW" sz="2000" dirty="0"/>
              <a:t>       </a:t>
            </a:r>
            <a:r>
              <a:rPr lang="zh-TW" altLang="en-US" sz="2000" dirty="0"/>
              <a:t>則上評審老師符合上述人員即可，人數是建議</a:t>
            </a:r>
            <a:r>
              <a:rPr lang="en-US" altLang="zh-TW" sz="2000" dirty="0">
                <a:solidFill>
                  <a:srgbClr val="C00000"/>
                </a:solidFill>
              </a:rPr>
              <a:t>12-15</a:t>
            </a:r>
            <a:r>
              <a:rPr lang="zh-TW" altLang="en-US" sz="2000" dirty="0">
                <a:solidFill>
                  <a:srgbClr val="C00000"/>
                </a:solidFill>
              </a:rPr>
              <a:t>位（有來評審的）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270967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F4EE1E-5E5B-455B-8B57-2B50DDD3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常見</a:t>
            </a:r>
            <a:r>
              <a:rPr lang="en-US" altLang="zh-TW" b="1" dirty="0" err="1"/>
              <a:t>q&amp;a</a:t>
            </a:r>
            <a:endParaRPr lang="zh-TW" altLang="en-US" b="1" dirty="0"/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35864837-A978-49A7-B048-EFB4E5583791}"/>
              </a:ext>
            </a:extLst>
          </p:cNvPr>
          <p:cNvSpPr txBox="1">
            <a:spLocks/>
          </p:cNvSpPr>
          <p:nvPr/>
        </p:nvSpPr>
        <p:spPr>
          <a:xfrm>
            <a:off x="845224" y="2084832"/>
            <a:ext cx="9720071" cy="408432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b="1" dirty="0"/>
              <a:t>Q︰</a:t>
            </a:r>
            <a:r>
              <a:rPr lang="zh-TW" altLang="en-US" sz="2000" b="1" dirty="0"/>
              <a:t>甚麼時候要給系辨邀請評委的名單，和甚麼時候會知道老師會不會來評審？</a:t>
            </a:r>
            <a:endParaRPr lang="en-US" altLang="zh-TW" sz="2000" b="1" dirty="0"/>
          </a:p>
          <a:p>
            <a:pPr>
              <a:lnSpc>
                <a:spcPct val="100000"/>
              </a:lnSpc>
            </a:pPr>
            <a:br>
              <a:rPr lang="en-US" altLang="zh-TW" sz="2000" dirty="0"/>
            </a:br>
            <a:r>
              <a:rPr lang="en-US" altLang="zh-TW" sz="2000" dirty="0"/>
              <a:t>A︰</a:t>
            </a:r>
            <a:r>
              <a:rPr lang="zh-TW" altLang="en-US" sz="2000" dirty="0"/>
              <a:t>請把想</a:t>
            </a:r>
            <a:r>
              <a:rPr lang="zh-TW" altLang="en-US" sz="2000" dirty="0">
                <a:solidFill>
                  <a:srgbClr val="C00000"/>
                </a:solidFill>
              </a:rPr>
              <a:t>邀請的總名單給系辦</a:t>
            </a:r>
            <a:r>
              <a:rPr lang="en-US" altLang="zh-TW" sz="2000" dirty="0"/>
              <a:t>(</a:t>
            </a:r>
            <a:r>
              <a:rPr lang="zh-TW" altLang="en-US" sz="2000" dirty="0"/>
              <a:t>也要順便附上地點、日期、展覽</a:t>
            </a:r>
            <a:r>
              <a:rPr lang="en-US" altLang="zh-TW" sz="2000" dirty="0"/>
              <a:t>DM</a:t>
            </a:r>
            <a:r>
              <a:rPr lang="zh-TW" altLang="en-US" sz="2000" dirty="0"/>
              <a:t>或企劃書</a:t>
            </a:r>
            <a:r>
              <a:rPr lang="en-US" altLang="zh-TW" sz="2000" dirty="0"/>
              <a:t>)</a:t>
            </a:r>
            <a:r>
              <a:rPr lang="zh-TW" altLang="en-US" sz="2000" dirty="0"/>
              <a:t>，</a:t>
            </a:r>
            <a:endParaRPr lang="en-US" altLang="zh-TW" sz="2000" dirty="0"/>
          </a:p>
          <a:p>
            <a:pPr>
              <a:lnSpc>
                <a:spcPct val="100000"/>
              </a:lnSpc>
            </a:pPr>
            <a:r>
              <a:rPr lang="en-US" altLang="zh-TW" sz="2000" dirty="0"/>
              <a:t>      </a:t>
            </a:r>
            <a:r>
              <a:rPr lang="zh-TW" altLang="en-US" sz="2000" dirty="0">
                <a:solidFill>
                  <a:srgbClr val="C00000"/>
                </a:solidFill>
              </a:rPr>
              <a:t>由系辦做回條給老師們</a:t>
            </a:r>
            <a:r>
              <a:rPr lang="zh-TW" altLang="en-US" sz="2000" dirty="0"/>
              <a:t>勾出不出席，邀請的總</a:t>
            </a:r>
            <a:r>
              <a:rPr lang="zh-TW" altLang="en-US" sz="2000" dirty="0">
                <a:solidFill>
                  <a:srgbClr val="C00000"/>
                </a:solidFill>
              </a:rPr>
              <a:t>名單請在展覽</a:t>
            </a:r>
            <a:r>
              <a:rPr lang="en-US" altLang="zh-TW" sz="2000" dirty="0">
                <a:solidFill>
                  <a:srgbClr val="C00000"/>
                </a:solidFill>
              </a:rPr>
              <a:t>1</a:t>
            </a:r>
            <a:r>
              <a:rPr lang="zh-TW" altLang="en-US" sz="2000" dirty="0">
                <a:solidFill>
                  <a:srgbClr val="C00000"/>
                </a:solidFill>
              </a:rPr>
              <a:t>個半月前交給</a:t>
            </a:r>
            <a:endParaRPr lang="en-US" altLang="zh-TW" sz="20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000" dirty="0">
                <a:solidFill>
                  <a:srgbClr val="C00000"/>
                </a:solidFill>
              </a:rPr>
              <a:t>       </a:t>
            </a:r>
            <a:r>
              <a:rPr lang="zh-TW" altLang="en-US" sz="2000" dirty="0">
                <a:solidFill>
                  <a:srgbClr val="C00000"/>
                </a:solidFill>
              </a:rPr>
              <a:t>系辨</a:t>
            </a:r>
            <a:r>
              <a:rPr lang="zh-TW" altLang="en-US" sz="2000" dirty="0"/>
              <a:t>；系辨等所有老師都</a:t>
            </a:r>
            <a:r>
              <a:rPr lang="zh-TW" altLang="en-US" sz="2000" dirty="0">
                <a:solidFill>
                  <a:srgbClr val="C00000"/>
                </a:solidFill>
              </a:rPr>
              <a:t>回覆</a:t>
            </a:r>
            <a:r>
              <a:rPr lang="zh-TW" altLang="en-US" sz="2000" dirty="0"/>
              <a:t>完，統整好就會給負責展覽的同學，預計邀請</a:t>
            </a:r>
            <a:endParaRPr lang="en-US" altLang="zh-TW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000" dirty="0"/>
              <a:t>       </a:t>
            </a:r>
            <a:r>
              <a:rPr lang="zh-TW" altLang="en-US" sz="2000" dirty="0"/>
              <a:t>到收回覆需要接近</a:t>
            </a:r>
            <a:r>
              <a:rPr lang="en-US" altLang="zh-TW" sz="2000" dirty="0">
                <a:solidFill>
                  <a:srgbClr val="C00000"/>
                </a:solidFill>
              </a:rPr>
              <a:t>2</a:t>
            </a:r>
            <a:r>
              <a:rPr lang="zh-TW" altLang="en-US" sz="2000" dirty="0">
                <a:solidFill>
                  <a:srgbClr val="C00000"/>
                </a:solidFill>
              </a:rPr>
              <a:t>週</a:t>
            </a:r>
            <a:r>
              <a:rPr lang="zh-TW" altLang="en-US" sz="2000" dirty="0"/>
              <a:t>的時間。</a:t>
            </a:r>
            <a:endParaRPr lang="en-US" altLang="zh-TW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2000" dirty="0"/>
              <a:t>       </a:t>
            </a:r>
            <a:r>
              <a:rPr lang="zh-TW" altLang="en-US" sz="2000" dirty="0"/>
              <a:t>同學也可以先口頭跟老師說一聲想邀請他當評委，請老師注意系上給的邀請回條。</a:t>
            </a:r>
          </a:p>
          <a:p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3625496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C34462-3E28-4D7C-AE8F-1E87A48B8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相關表單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C8DE87E-9531-4ED2-B50B-931AF8888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114</a:t>
            </a:r>
            <a:r>
              <a:rPr lang="zh-TW" altLang="en-US" dirty="0"/>
              <a:t>學年起，以下表單請用系辦提供版本</a:t>
            </a:r>
            <a:r>
              <a:rPr lang="en-US" altLang="zh-TW" dirty="0"/>
              <a:t>︰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展覽計畫書</a:t>
            </a:r>
            <a:r>
              <a:rPr lang="en-US" altLang="zh-TW" dirty="0"/>
              <a:t>︰ </a:t>
            </a:r>
            <a:r>
              <a:rPr lang="en-US" altLang="zh-TW" dirty="0">
                <a:hlinkClick r:id="rId2"/>
              </a:rPr>
              <a:t>https://docs.google.com/document/d/1vfdQD5MvPvxUridOPehdYiAi2j6fOwYG/edit?usp=sharing&amp;ouid=109951514461110477347&amp;rtpof=true&amp;sd=true</a:t>
            </a:r>
            <a:br>
              <a:rPr lang="en-US" altLang="zh-TW" dirty="0"/>
            </a:b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畢業資格審總審</a:t>
            </a:r>
            <a:r>
              <a:rPr lang="en-US" altLang="zh-TW" dirty="0"/>
              <a:t>【</a:t>
            </a:r>
            <a:r>
              <a:rPr lang="zh-TW" altLang="en-US" dirty="0"/>
              <a:t>委員簽到表</a:t>
            </a:r>
            <a:r>
              <a:rPr lang="en-US" altLang="zh-TW" dirty="0"/>
              <a:t>】︰</a:t>
            </a:r>
            <a:br>
              <a:rPr lang="en-US" altLang="zh-TW"/>
            </a:br>
            <a:r>
              <a:rPr lang="en-US" altLang="zh-TW">
                <a:hlinkClick r:id="rId3"/>
              </a:rPr>
              <a:t>https://docs.google.com/document/d/1iuicXxR5YtVvR5TtgnGgC5a-CBa2I14J/edit?usp=drive_link&amp;ouid=109951514461110477347&amp;rtpof=true&amp;sd=true</a:t>
            </a:r>
            <a:endParaRPr lang="en-US" altLang="zh-TW"/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TW" dirty="0"/>
              <a:t> </a:t>
            </a:r>
            <a:r>
              <a:rPr lang="zh-TW" altLang="en-US" dirty="0"/>
              <a:t>畢業資格審總審</a:t>
            </a:r>
            <a:r>
              <a:rPr lang="en-US" altLang="zh-TW" dirty="0"/>
              <a:t>【</a:t>
            </a:r>
            <a:r>
              <a:rPr lang="zh-TW" altLang="en-US" dirty="0"/>
              <a:t>審查作品清冊</a:t>
            </a:r>
            <a:r>
              <a:rPr lang="en-US" altLang="zh-TW" dirty="0"/>
              <a:t>】︰</a:t>
            </a:r>
            <a:br>
              <a:rPr lang="en-US" altLang="zh-TW" dirty="0"/>
            </a:br>
            <a:r>
              <a:rPr lang="en-US" altLang="zh-TW" dirty="0">
                <a:hlinkClick r:id="rId4"/>
              </a:rPr>
              <a:t>https://docs.google.com/document/d/1g4BZrAg7Sb4RwOhnHleR4nB5qkSZqDhW/edit?usp=sharing&amp;ouid=109951514461110477347&amp;rtpof=true&amp;sd=true</a:t>
            </a: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endParaRPr lang="en-US" altLang="zh-TW" dirty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/>
              <a:t>畢業資格審總審</a:t>
            </a:r>
            <a:r>
              <a:rPr lang="en-US" altLang="zh-TW" dirty="0"/>
              <a:t>【</a:t>
            </a:r>
            <a:r>
              <a:rPr lang="zh-TW" altLang="en-US" dirty="0"/>
              <a:t>審查表</a:t>
            </a:r>
            <a:r>
              <a:rPr lang="en-US" altLang="zh-TW" dirty="0"/>
              <a:t>】︰</a:t>
            </a:r>
            <a:br>
              <a:rPr lang="en-US" altLang="zh-TW" dirty="0"/>
            </a:br>
            <a:r>
              <a:rPr lang="en-US" altLang="zh-TW" dirty="0">
                <a:hlinkClick r:id="rId5"/>
              </a:rPr>
              <a:t>https://docs.google.com/document/d/1PmVpfSZeO58VynFgUsaZoG0rz7Ixhbxm/edit?usp=sharing&amp;ouid=109951514461110477347&amp;rtpof=true&amp;sd=true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6835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3389B6-E7E6-4728-A6CC-323B5AA2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內容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BB8D14-B920-4149-B8EB-9F22D378C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936480" cy="402336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800" b="1" dirty="0"/>
              <a:t>畢業條件（畢業資格、總審、畢業展）</a:t>
            </a:r>
            <a:endParaRPr lang="en-US" altLang="zh-TW" sz="2800" b="1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/>
              <a:t>展覽前置作業</a:t>
            </a:r>
            <a:endParaRPr lang="en-US" altLang="zh-TW" sz="2800" b="1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/>
              <a:t>審查過程</a:t>
            </a:r>
            <a:endParaRPr lang="en-US" altLang="zh-TW" sz="2800" b="1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/>
              <a:t>展覽補助</a:t>
            </a:r>
            <a:endParaRPr lang="en-US" altLang="zh-TW" sz="2800" b="1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/>
              <a:t>常見</a:t>
            </a:r>
            <a:r>
              <a:rPr lang="en-US" altLang="zh-TW" sz="2800" b="1" dirty="0"/>
              <a:t>Q&amp;A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800" b="1" dirty="0"/>
              <a:t>相關表單</a:t>
            </a:r>
            <a:endParaRPr lang="en-US" altLang="zh-TW" sz="2800" b="1" dirty="0"/>
          </a:p>
          <a:p>
            <a:pPr marL="457200" indent="-457200">
              <a:buFont typeface="+mj-lt"/>
              <a:buAutoNum type="arabicPeriod"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>
                <a:solidFill>
                  <a:schemeClr val="bg2">
                    <a:lumMod val="50000"/>
                  </a:schemeClr>
                </a:solidFill>
              </a:rPr>
              <a:t>本次說明內容以系所所需的作業流程為主，場地申請、展覽過程中的事項都請自行處理。</a:t>
            </a:r>
            <a:endParaRPr lang="en-US" altLang="zh-TW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47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6F89F5-2A53-42A6-A9E9-602087FF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其他表單範例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5ED26C-AA4F-4DD3-92DE-09F7BBE1F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C99A87C-426E-4D13-B8D3-A4DD72A79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474" y="1759915"/>
            <a:ext cx="6913048" cy="4837786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D166973-3EE6-42F1-9E9C-E94B77DA33C5}"/>
              </a:ext>
            </a:extLst>
          </p:cNvPr>
          <p:cNvSpPr txBox="1"/>
          <p:nvPr/>
        </p:nvSpPr>
        <p:spPr>
          <a:xfrm>
            <a:off x="9580430" y="648866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作品操作與注意事項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3743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8AEA15-FE21-4832-A53B-93684388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其他表單範例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6497AC-7F7C-4422-94DA-3E066AA09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BD1C3FA-56C9-49A4-A633-C29D23A14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60" y="2073870"/>
            <a:ext cx="9457143" cy="444761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4392FDE-2BA3-438E-8AD7-9E8C66861D02}"/>
              </a:ext>
            </a:extLst>
          </p:cNvPr>
          <p:cNvSpPr txBox="1"/>
          <p:nvPr/>
        </p:nvSpPr>
        <p:spPr>
          <a:xfrm>
            <a:off x="11010738" y="648866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顧展表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8056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F1E62ED-6EED-4453-9BC4-88E0B1408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/>
              <a:t>相關要點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2E74173-7BE0-4A39-BB5B-25FB622DF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1800" dirty="0"/>
              <a:t>美術學系學士班及二年制在職專班</a:t>
            </a:r>
            <a:endParaRPr lang="en-US" altLang="zh-TW" sz="1800" dirty="0"/>
          </a:p>
          <a:p>
            <a:r>
              <a:rPr lang="zh-TW" altLang="en-US" sz="1800" dirty="0"/>
              <a:t>校外班級展覽要點 </a:t>
            </a:r>
            <a:r>
              <a:rPr lang="en-US" altLang="zh-TW" sz="1800" dirty="0"/>
              <a:t>︰</a:t>
            </a:r>
            <a:br>
              <a:rPr lang="en-US" altLang="zh-TW" sz="1800" dirty="0"/>
            </a:br>
            <a:r>
              <a:rPr lang="en-US" altLang="zh-TW" sz="1800" dirty="0">
                <a:hlinkClick r:id="rId2"/>
              </a:rPr>
              <a:t>https://drive.google.com/file/d/1vYcJW28XVUuPjPvHFjsMeZyUVnmnBw2B/view?usp=sharing</a:t>
            </a:r>
            <a:endParaRPr lang="en-US" altLang="zh-TW" sz="1800" dirty="0"/>
          </a:p>
          <a:p>
            <a:pPr marL="0" indent="0">
              <a:buNone/>
            </a:pPr>
            <a:endParaRPr lang="en-US" altLang="zh-TW" sz="1800" dirty="0"/>
          </a:p>
          <a:p>
            <a:r>
              <a:rPr lang="zh-TW" altLang="en-US" sz="1800" dirty="0"/>
              <a:t>美術學系學士班及二年制在職專班 </a:t>
            </a:r>
            <a:endParaRPr lang="en-US" altLang="zh-TW" sz="1800" dirty="0"/>
          </a:p>
          <a:p>
            <a:r>
              <a:rPr lang="zh-TW" altLang="en-US" sz="1800" dirty="0"/>
              <a:t>畢業生總審暨畢業展覽要點 </a:t>
            </a:r>
            <a:r>
              <a:rPr lang="en-US" altLang="zh-TW" sz="1800" dirty="0"/>
              <a:t>︰</a:t>
            </a:r>
          </a:p>
          <a:p>
            <a:r>
              <a:rPr lang="en-US" altLang="zh-TW" sz="1800" dirty="0">
                <a:hlinkClick r:id="rId3"/>
              </a:rPr>
              <a:t>https://drive.google.com/file/d/1yyFbPkoRS8b4b2HF6bb6RiRaj0iW0xp-/view?usp=sharing</a:t>
            </a:r>
            <a:endParaRPr lang="en-US" altLang="zh-TW" sz="1800" dirty="0"/>
          </a:p>
          <a:p>
            <a:endParaRPr lang="en-US" altLang="zh-TW" sz="1800" dirty="0"/>
          </a:p>
          <a:p>
            <a:endParaRPr lang="en-US" altLang="zh-TW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324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E5810C1A-05F7-47AC-AAB0-CB07B5AEE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畢業條件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DC68B687-8998-4AB7-AD7C-C46583A0D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畢業資格、總審、畢業展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9F13D61-BECF-4A64-BFFD-B856A864A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3252"/>
            <a:ext cx="12324522" cy="5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49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7260D64-A009-4C13-9547-195CCEF4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畢業條件</a:t>
            </a:r>
            <a:endParaRPr lang="zh-TW" altLang="en-US" dirty="0"/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D1CEE28C-FFC6-4A7B-B485-E2A0A76C600D}"/>
              </a:ext>
            </a:extLst>
          </p:cNvPr>
          <p:cNvSpPr/>
          <p:nvPr/>
        </p:nvSpPr>
        <p:spPr>
          <a:xfrm>
            <a:off x="4547285" y="1812984"/>
            <a:ext cx="2421925" cy="914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2"/>
                </a:solidFill>
              </a:rPr>
              <a:t>畢業資格審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5D8149BA-6B30-4B76-AF64-C4A310414695}"/>
              </a:ext>
            </a:extLst>
          </p:cNvPr>
          <p:cNvSpPr/>
          <p:nvPr/>
        </p:nvSpPr>
        <p:spPr>
          <a:xfrm>
            <a:off x="4547284" y="3367560"/>
            <a:ext cx="2421925" cy="91440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2"/>
                </a:solidFill>
              </a:rPr>
              <a:t>總審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73CB75AE-569A-4CBD-BCEE-DDFF83102489}"/>
              </a:ext>
            </a:extLst>
          </p:cNvPr>
          <p:cNvSpPr/>
          <p:nvPr/>
        </p:nvSpPr>
        <p:spPr>
          <a:xfrm>
            <a:off x="4547285" y="4905331"/>
            <a:ext cx="2421924" cy="9144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2"/>
                </a:solidFill>
              </a:rPr>
              <a:t>畢業展</a:t>
            </a:r>
          </a:p>
        </p:txBody>
      </p:sp>
      <p:sp>
        <p:nvSpPr>
          <p:cNvPr id="11" name="箭號: 向下 10">
            <a:extLst>
              <a:ext uri="{FF2B5EF4-FFF2-40B4-BE49-F238E27FC236}">
                <a16:creationId xmlns:a16="http://schemas.microsoft.com/office/drawing/2014/main" id="{43A03768-B39C-484F-AD79-18274846F76E}"/>
              </a:ext>
            </a:extLst>
          </p:cNvPr>
          <p:cNvSpPr/>
          <p:nvPr/>
        </p:nvSpPr>
        <p:spPr>
          <a:xfrm>
            <a:off x="5432844" y="2720560"/>
            <a:ext cx="613164" cy="679623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55B21176-8705-4D0D-BFEE-4DC75E82F3AE}"/>
              </a:ext>
            </a:extLst>
          </p:cNvPr>
          <p:cNvSpPr/>
          <p:nvPr/>
        </p:nvSpPr>
        <p:spPr>
          <a:xfrm>
            <a:off x="5432844" y="4257788"/>
            <a:ext cx="613164" cy="679623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AF7F5118-5028-4B65-8FA7-A83832C571D9}"/>
              </a:ext>
            </a:extLst>
          </p:cNvPr>
          <p:cNvSpPr/>
          <p:nvPr/>
        </p:nvSpPr>
        <p:spPr>
          <a:xfrm>
            <a:off x="7641150" y="1361119"/>
            <a:ext cx="3153590" cy="1694756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2"/>
                </a:solidFill>
              </a:rPr>
              <a:t>級班</a:t>
            </a:r>
            <a:r>
              <a:rPr lang="en-US" altLang="zh-TW" sz="2000" b="1" dirty="0">
                <a:solidFill>
                  <a:schemeClr val="tx2"/>
                </a:solidFill>
              </a:rPr>
              <a:t>︰</a:t>
            </a:r>
            <a:r>
              <a:rPr lang="zh-TW" altLang="en-US" sz="2000" b="1" dirty="0">
                <a:solidFill>
                  <a:schemeClr val="tx2"/>
                </a:solidFill>
              </a:rPr>
              <a:t>日美三、進美三、       </a:t>
            </a:r>
            <a:r>
              <a:rPr lang="en-US" altLang="zh-TW" sz="2000" b="1" dirty="0">
                <a:solidFill>
                  <a:schemeClr val="tx2"/>
                </a:solidFill>
              </a:rPr>
              <a:t>	</a:t>
            </a:r>
            <a:r>
              <a:rPr lang="zh-TW" altLang="en-US" sz="2000" b="1" dirty="0">
                <a:solidFill>
                  <a:schemeClr val="tx2"/>
                </a:solidFill>
              </a:rPr>
              <a:t>     在職一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br>
              <a:rPr lang="en-US" altLang="zh-TW" sz="2000" b="1" dirty="0">
                <a:solidFill>
                  <a:schemeClr val="tx2"/>
                </a:solidFill>
              </a:rPr>
            </a:br>
            <a:r>
              <a:rPr lang="zh-TW" altLang="en-US" sz="2000" b="1" dirty="0">
                <a:solidFill>
                  <a:schemeClr val="tx2"/>
                </a:solidFill>
              </a:rPr>
              <a:t>展覽時間</a:t>
            </a:r>
            <a:r>
              <a:rPr lang="en-US" altLang="zh-TW" sz="2000" b="1" dirty="0">
                <a:solidFill>
                  <a:schemeClr val="tx2"/>
                </a:solidFill>
              </a:rPr>
              <a:t>︰</a:t>
            </a:r>
            <a:r>
              <a:rPr lang="zh-TW" altLang="en-US" sz="2000" b="1" dirty="0">
                <a:solidFill>
                  <a:schemeClr val="tx2"/>
                </a:solidFill>
              </a:rPr>
              <a:t>下學期辦理</a:t>
            </a:r>
          </a:p>
        </p:txBody>
      </p:sp>
      <p:sp>
        <p:nvSpPr>
          <p:cNvPr id="22" name="箭號: 向下 21">
            <a:extLst>
              <a:ext uri="{FF2B5EF4-FFF2-40B4-BE49-F238E27FC236}">
                <a16:creationId xmlns:a16="http://schemas.microsoft.com/office/drawing/2014/main" id="{A66A499B-BF3A-4592-BF71-1900033D96B1}"/>
              </a:ext>
            </a:extLst>
          </p:cNvPr>
          <p:cNvSpPr/>
          <p:nvPr/>
        </p:nvSpPr>
        <p:spPr>
          <a:xfrm rot="16200000">
            <a:off x="7140700" y="1897515"/>
            <a:ext cx="336636" cy="679623"/>
          </a:xfrm>
          <a:prstGeom prst="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EBE8DF98-8C51-409B-904E-278C717EAFAF}"/>
              </a:ext>
            </a:extLst>
          </p:cNvPr>
          <p:cNvSpPr/>
          <p:nvPr/>
        </p:nvSpPr>
        <p:spPr>
          <a:xfrm>
            <a:off x="695317" y="3667775"/>
            <a:ext cx="3153590" cy="16947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2"/>
                </a:solidFill>
              </a:rPr>
              <a:t>級班</a:t>
            </a:r>
            <a:r>
              <a:rPr lang="en-US" altLang="zh-TW" sz="2000" b="1" dirty="0">
                <a:solidFill>
                  <a:schemeClr val="tx2"/>
                </a:solidFill>
              </a:rPr>
              <a:t>︰</a:t>
            </a:r>
            <a:r>
              <a:rPr lang="zh-TW" altLang="en-US" sz="2000" b="1" dirty="0">
                <a:solidFill>
                  <a:schemeClr val="tx2"/>
                </a:solidFill>
              </a:rPr>
              <a:t>日美四、進美四、</a:t>
            </a:r>
            <a:r>
              <a:rPr lang="en-US" altLang="zh-TW" sz="2000" b="1" dirty="0">
                <a:solidFill>
                  <a:schemeClr val="tx2"/>
                </a:solidFill>
              </a:rPr>
              <a:t>	</a:t>
            </a:r>
            <a:r>
              <a:rPr lang="zh-TW" altLang="en-US" sz="2000" b="1" dirty="0">
                <a:solidFill>
                  <a:schemeClr val="tx2"/>
                </a:solidFill>
              </a:rPr>
              <a:t>     在職二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br>
              <a:rPr lang="en-US" altLang="zh-TW" sz="2000" b="1" dirty="0">
                <a:solidFill>
                  <a:schemeClr val="tx2"/>
                </a:solidFill>
              </a:rPr>
            </a:br>
            <a:r>
              <a:rPr lang="zh-TW" altLang="en-US" sz="2000" b="1" dirty="0">
                <a:solidFill>
                  <a:schemeClr val="tx2"/>
                </a:solidFill>
              </a:rPr>
              <a:t>展覽時間</a:t>
            </a:r>
            <a:r>
              <a:rPr lang="en-US" altLang="zh-TW" sz="2000" b="1" dirty="0">
                <a:solidFill>
                  <a:schemeClr val="tx2"/>
                </a:solidFill>
              </a:rPr>
              <a:t>︰</a:t>
            </a:r>
            <a:r>
              <a:rPr lang="zh-TW" altLang="en-US" sz="2000" b="1" dirty="0">
                <a:solidFill>
                  <a:schemeClr val="tx2"/>
                </a:solidFill>
              </a:rPr>
              <a:t>下學期辦理</a:t>
            </a:r>
          </a:p>
        </p:txBody>
      </p:sp>
      <p:sp>
        <p:nvSpPr>
          <p:cNvPr id="24" name="箭號: 向下 23">
            <a:extLst>
              <a:ext uri="{FF2B5EF4-FFF2-40B4-BE49-F238E27FC236}">
                <a16:creationId xmlns:a16="http://schemas.microsoft.com/office/drawing/2014/main" id="{C3839F90-DFD4-4C5B-85AC-39EAE7200E8A}"/>
              </a:ext>
            </a:extLst>
          </p:cNvPr>
          <p:cNvSpPr/>
          <p:nvPr/>
        </p:nvSpPr>
        <p:spPr>
          <a:xfrm rot="3795202">
            <a:off x="4094542" y="3978719"/>
            <a:ext cx="336636" cy="679623"/>
          </a:xfrm>
          <a:prstGeom prst="down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25" name="箭號: 向下 24">
            <a:extLst>
              <a:ext uri="{FF2B5EF4-FFF2-40B4-BE49-F238E27FC236}">
                <a16:creationId xmlns:a16="http://schemas.microsoft.com/office/drawing/2014/main" id="{ABD60AEA-2712-4FF4-9D80-D3E3E656AFA0}"/>
              </a:ext>
            </a:extLst>
          </p:cNvPr>
          <p:cNvSpPr/>
          <p:nvPr/>
        </p:nvSpPr>
        <p:spPr>
          <a:xfrm rot="6971603">
            <a:off x="4132799" y="4520338"/>
            <a:ext cx="336636" cy="679623"/>
          </a:xfrm>
          <a:prstGeom prst="down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280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245BADDD-3B7D-46BF-84A1-176603E1B122}"/>
              </a:ext>
            </a:extLst>
          </p:cNvPr>
          <p:cNvSpPr txBox="1"/>
          <p:nvPr/>
        </p:nvSpPr>
        <p:spPr>
          <a:xfrm>
            <a:off x="2294021" y="6596390"/>
            <a:ext cx="9897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請詳閱</a:t>
            </a:r>
            <a:r>
              <a:rPr lang="en-US" altLang="zh-TW" sz="1100" dirty="0">
                <a:solidFill>
                  <a:schemeClr val="bg2">
                    <a:lumMod val="50000"/>
                  </a:schemeClr>
                </a:solidFill>
              </a:rPr>
              <a:t>《</a:t>
            </a:r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美術學系學士班及二年制在職專班畢業生總審暨畢業展覽要點</a:t>
            </a:r>
            <a:r>
              <a:rPr lang="en-US" altLang="zh-TW" sz="1100" dirty="0">
                <a:solidFill>
                  <a:schemeClr val="bg2">
                    <a:lumMod val="50000"/>
                  </a:schemeClr>
                </a:solidFill>
              </a:rPr>
              <a:t>》</a:t>
            </a:r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及</a:t>
            </a:r>
            <a:r>
              <a:rPr lang="en-US" altLang="zh-TW" sz="1100" dirty="0">
                <a:solidFill>
                  <a:schemeClr val="bg2">
                    <a:lumMod val="50000"/>
                  </a:schemeClr>
                </a:solidFill>
              </a:rPr>
              <a:t>《</a:t>
            </a:r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美術學系學士班及二年制在職專班校外班級展覽要點</a:t>
            </a:r>
            <a:r>
              <a:rPr lang="en-US" altLang="zh-TW" sz="1100" dirty="0">
                <a:solidFill>
                  <a:schemeClr val="bg2">
                    <a:lumMod val="50000"/>
                  </a:schemeClr>
                </a:solidFill>
              </a:rPr>
              <a:t>》</a:t>
            </a:r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，並依每年最新公告為準</a:t>
            </a:r>
          </a:p>
          <a:p>
            <a:pPr algn="r"/>
            <a:endParaRPr lang="zh-TW" alt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4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F2665A11-A3E7-43B6-B856-16041C754050}"/>
              </a:ext>
            </a:extLst>
          </p:cNvPr>
          <p:cNvSpPr txBox="1"/>
          <p:nvPr/>
        </p:nvSpPr>
        <p:spPr>
          <a:xfrm>
            <a:off x="2294021" y="6596390"/>
            <a:ext cx="9897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請詳閱</a:t>
            </a:r>
            <a:r>
              <a:rPr lang="en-US" altLang="zh-TW" sz="1100" dirty="0">
                <a:solidFill>
                  <a:schemeClr val="bg2">
                    <a:lumMod val="50000"/>
                  </a:schemeClr>
                </a:solidFill>
              </a:rPr>
              <a:t>《</a:t>
            </a:r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美術學系學士班及二年制在職專班畢業生總審暨畢業展覽要點</a:t>
            </a:r>
            <a:r>
              <a:rPr lang="en-US" altLang="zh-TW" sz="1100" dirty="0">
                <a:solidFill>
                  <a:schemeClr val="bg2">
                    <a:lumMod val="50000"/>
                  </a:schemeClr>
                </a:solidFill>
              </a:rPr>
              <a:t>》</a:t>
            </a:r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及</a:t>
            </a:r>
            <a:r>
              <a:rPr lang="en-US" altLang="zh-TW" sz="1100" dirty="0">
                <a:solidFill>
                  <a:schemeClr val="bg2">
                    <a:lumMod val="50000"/>
                  </a:schemeClr>
                </a:solidFill>
              </a:rPr>
              <a:t>《</a:t>
            </a:r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美術學系學士班及二年制在職專班校外班級展覽要點</a:t>
            </a:r>
            <a:r>
              <a:rPr lang="en-US" altLang="zh-TW" sz="1100" dirty="0">
                <a:solidFill>
                  <a:schemeClr val="bg2">
                    <a:lumMod val="50000"/>
                  </a:schemeClr>
                </a:solidFill>
              </a:rPr>
              <a:t>》</a:t>
            </a:r>
            <a:r>
              <a:rPr lang="zh-TW" altLang="en-US" sz="1100" dirty="0">
                <a:solidFill>
                  <a:schemeClr val="bg2">
                    <a:lumMod val="50000"/>
                  </a:schemeClr>
                </a:solidFill>
              </a:rPr>
              <a:t>，並依每年最新公告為準</a:t>
            </a:r>
          </a:p>
          <a:p>
            <a:pPr algn="r"/>
            <a:endParaRPr lang="zh-TW" alt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FDE7DBC-10B6-434B-AE05-2F466F856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8" y="729358"/>
            <a:ext cx="11799543" cy="53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3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CCAAD1-3F03-4B89-9C38-15EF28F58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/>
              <a:t>展覽前置作業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789F04A-5E71-4F15-B7E8-F32ADC63E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3BE2727-BDFC-41A6-900B-E281379FC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3252"/>
            <a:ext cx="12324522" cy="5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86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0DD680E-F4FE-4056-ACF5-F7B91032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/>
              <a:t>展覽前置作業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781ED27D-5DA4-4B3D-838B-0F20D55A6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49424"/>
            <a:ext cx="9720071" cy="402336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b="1" dirty="0"/>
              <a:t>申請場地相關（校外場地）</a:t>
            </a:r>
            <a:r>
              <a:rPr lang="en-US" altLang="zh-TW" dirty="0"/>
              <a:t>︰</a:t>
            </a:r>
          </a:p>
          <a:p>
            <a:pPr marL="457200" indent="-457200">
              <a:buFont typeface="+mj-lt"/>
              <a:buAutoNum type="alphaUcPeriod"/>
            </a:pPr>
            <a:r>
              <a:rPr lang="zh-TW" altLang="en-US" dirty="0"/>
              <a:t>自行申請場地</a:t>
            </a:r>
            <a:endParaRPr lang="en-US" altLang="zh-TW" dirty="0"/>
          </a:p>
          <a:p>
            <a:pPr marL="457200" indent="-457200">
              <a:buFont typeface="+mj-lt"/>
              <a:buAutoNum type="alphaUcPeriod"/>
            </a:pPr>
            <a:r>
              <a:rPr lang="zh-TW" altLang="en-US" u="sng" dirty="0"/>
              <a:t>契約書用印</a:t>
            </a:r>
            <a:r>
              <a:rPr lang="en-US" altLang="zh-TW" u="sng" dirty="0"/>
              <a:t>/ </a:t>
            </a:r>
            <a:r>
              <a:rPr lang="zh-TW" altLang="en-US" u="sng" dirty="0"/>
              <a:t>學校公函 </a:t>
            </a:r>
            <a:r>
              <a:rPr lang="en-US" altLang="zh-TW" u="sng" dirty="0"/>
              <a:t>   </a:t>
            </a:r>
            <a:r>
              <a:rPr lang="en-US" altLang="zh-TW" dirty="0">
                <a:solidFill>
                  <a:schemeClr val="accent3"/>
                </a:solidFill>
              </a:rPr>
              <a:t>*</a:t>
            </a:r>
            <a:r>
              <a:rPr lang="zh-TW" altLang="en-US" dirty="0">
                <a:solidFill>
                  <a:schemeClr val="accent3"/>
                </a:solidFill>
              </a:rPr>
              <a:t>請提前至少一週告知系辦</a:t>
            </a:r>
            <a:endParaRPr lang="en-US" altLang="zh-TW" dirty="0">
              <a:solidFill>
                <a:schemeClr val="accent3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altLang="zh-TW" dirty="0"/>
          </a:p>
          <a:p>
            <a:pPr marL="457200" indent="-457200">
              <a:buFont typeface="+mj-lt"/>
              <a:buAutoNum type="arabicPeriod" startAt="2"/>
            </a:pPr>
            <a:r>
              <a:rPr lang="zh-TW" altLang="en-US" b="1" dirty="0"/>
              <a:t>審查相關</a:t>
            </a:r>
            <a:r>
              <a:rPr lang="en-US" altLang="zh-TW" dirty="0"/>
              <a:t>︰</a:t>
            </a:r>
          </a:p>
          <a:p>
            <a:pPr marL="457200" indent="-457200">
              <a:lnSpc>
                <a:spcPct val="170000"/>
              </a:lnSpc>
              <a:buFont typeface="+mj-lt"/>
              <a:buAutoNum type="alphaUcPeriod"/>
            </a:pPr>
            <a:r>
              <a:rPr lang="zh-TW" altLang="en-US" u="sng" dirty="0"/>
              <a:t>給系上以下資料</a:t>
            </a:r>
            <a:r>
              <a:rPr lang="en-US" altLang="zh-TW" u="sng" dirty="0"/>
              <a:t>︰</a:t>
            </a:r>
            <a:r>
              <a:rPr lang="zh-TW" altLang="en-US" u="sng" dirty="0"/>
              <a:t>評審名單、地點、日期、展覽</a:t>
            </a:r>
            <a:r>
              <a:rPr lang="en-US" altLang="zh-TW" u="sng" dirty="0"/>
              <a:t>DM</a:t>
            </a:r>
            <a:r>
              <a:rPr lang="zh-TW" altLang="en-US" u="sng" dirty="0"/>
              <a:t>及企劃書（系辦會製邀請回條及聘函）</a:t>
            </a:r>
            <a:br>
              <a:rPr lang="en-US" altLang="zh-TW" u="sng" dirty="0"/>
            </a:br>
            <a:r>
              <a:rPr lang="en-US" altLang="zh-TW" dirty="0">
                <a:solidFill>
                  <a:schemeClr val="accent3"/>
                </a:solidFill>
              </a:rPr>
              <a:t>*</a:t>
            </a:r>
            <a:r>
              <a:rPr lang="zh-TW" altLang="en-US" dirty="0">
                <a:solidFill>
                  <a:schemeClr val="accent3"/>
                </a:solidFill>
              </a:rPr>
              <a:t>請展前</a:t>
            </a:r>
            <a:r>
              <a:rPr lang="en-US" altLang="zh-TW" dirty="0">
                <a:solidFill>
                  <a:schemeClr val="accent3"/>
                </a:solidFill>
              </a:rPr>
              <a:t>2</a:t>
            </a:r>
            <a:r>
              <a:rPr lang="zh-TW" altLang="en-US" dirty="0">
                <a:solidFill>
                  <a:schemeClr val="accent3"/>
                </a:solidFill>
              </a:rPr>
              <a:t>個前提供企劃書</a:t>
            </a:r>
            <a:endParaRPr lang="en-US" altLang="zh-TW" dirty="0">
              <a:solidFill>
                <a:schemeClr val="accent3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zh-TW" altLang="en-US" dirty="0"/>
              <a:t>準備好審查表、簽到表、放審查表的箱子</a:t>
            </a:r>
          </a:p>
        </p:txBody>
      </p:sp>
    </p:spTree>
    <p:extLst>
      <p:ext uri="{BB962C8B-B14F-4D97-AF65-F5344CB8AC3E}">
        <p14:creationId xmlns:p14="http://schemas.microsoft.com/office/powerpoint/2010/main" val="2452537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7998EA-88A3-469E-A618-91916B17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/>
              <a:t>展覽前需要注意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3A7E84-E106-4F57-8E59-59407C6FD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9528"/>
            <a:ext cx="9720071" cy="4084767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zh-TW" altLang="en-US" b="1" dirty="0"/>
              <a:t>借器材</a:t>
            </a:r>
            <a:r>
              <a:rPr lang="en-US" altLang="zh-TW" b="1" dirty="0"/>
              <a:t>/</a:t>
            </a:r>
            <a:r>
              <a:rPr lang="zh-TW" altLang="en-US" b="1" dirty="0"/>
              <a:t>放作品的空間</a:t>
            </a:r>
            <a:r>
              <a:rPr lang="en-US" altLang="zh-TW" dirty="0"/>
              <a:t>︰</a:t>
            </a:r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zh-TW" altLang="en-US" u="sng" dirty="0"/>
              <a:t>如需借系上空間借放班展作品，請提早跟系上申請。</a:t>
            </a:r>
            <a:br>
              <a:rPr lang="en-US" altLang="zh-TW" u="sng" dirty="0"/>
            </a:br>
            <a:r>
              <a:rPr lang="zh-TW" altLang="en-US" u="sng" dirty="0"/>
              <a:t>（請寫清楚借放時間和作品清冊）</a:t>
            </a:r>
            <a:endParaRPr lang="en-US" altLang="zh-TW" u="sng" dirty="0"/>
          </a:p>
          <a:p>
            <a:pPr marL="457200" indent="-457200">
              <a:lnSpc>
                <a:spcPct val="100000"/>
              </a:lnSpc>
              <a:buFont typeface="+mj-lt"/>
              <a:buAutoNum type="alphaUcPeriod"/>
            </a:pPr>
            <a:r>
              <a:rPr lang="zh-TW" altLang="en-US" u="sng" dirty="0"/>
              <a:t>如需借系上器材（展燈、掛線、投影機等），請以班級為單位造冊，一次把器材借完，一次付清押金。</a:t>
            </a:r>
            <a:endParaRPr lang="en-US" altLang="zh-TW" u="sng" dirty="0"/>
          </a:p>
          <a:p>
            <a:pPr marL="0" indent="0">
              <a:buNone/>
            </a:pPr>
            <a:endParaRPr lang="en-US" altLang="zh-TW" u="sng" dirty="0"/>
          </a:p>
          <a:p>
            <a:pPr marL="0" indent="0">
              <a:buNone/>
            </a:pPr>
            <a:endParaRPr lang="en-US" altLang="zh-TW" u="sng" dirty="0"/>
          </a:p>
          <a:p>
            <a:pPr marL="0" indent="0">
              <a:buNone/>
            </a:pPr>
            <a:endParaRPr lang="en-US" altLang="zh-TW" u="sng" dirty="0"/>
          </a:p>
          <a:p>
            <a:pPr marL="457200" indent="-457200">
              <a:buFont typeface="+mj-lt"/>
              <a:buAutoNum type="alphaUcPeriod"/>
            </a:pPr>
            <a:endParaRPr lang="en-US" altLang="zh-TW" dirty="0"/>
          </a:p>
          <a:p>
            <a:pPr marL="457200" indent="-457200">
              <a:buFont typeface="+mj-lt"/>
              <a:buAutoNum type="alphaU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560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3B6B9CA-D774-40F3-BB63-F22B61AB7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/>
              <a:t>審查過程</a:t>
            </a:r>
            <a:endParaRPr lang="zh-TW" altLang="en-US" sz="2000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E5053FD-8F8E-4C64-B442-B26B347EC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A3D2C6C-29B1-4101-A485-B290734AF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3252"/>
            <a:ext cx="12324522" cy="5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11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要素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要素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要素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1227</Words>
  <Application>Microsoft Office PowerPoint</Application>
  <PresentationFormat>寬螢幕</PresentationFormat>
  <Paragraphs>142</Paragraphs>
  <Slides>22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微軟正黑體</vt:lpstr>
      <vt:lpstr>Calibri</vt:lpstr>
      <vt:lpstr>Tw Cen MT</vt:lpstr>
      <vt:lpstr>Tw Cen MT Condensed</vt:lpstr>
      <vt:lpstr>Wingdings</vt:lpstr>
      <vt:lpstr>Wingdings 3</vt:lpstr>
      <vt:lpstr>要素</vt:lpstr>
      <vt:lpstr>班展、畢業展展覽說明</vt:lpstr>
      <vt:lpstr>內容</vt:lpstr>
      <vt:lpstr>畢業條件</vt:lpstr>
      <vt:lpstr>畢業條件</vt:lpstr>
      <vt:lpstr>PowerPoint 簡報</vt:lpstr>
      <vt:lpstr>展覽前置作業</vt:lpstr>
      <vt:lpstr>展覽前置作業</vt:lpstr>
      <vt:lpstr>展覽前需要注意</vt:lpstr>
      <vt:lpstr>審查過程</vt:lpstr>
      <vt:lpstr>審查過程</vt:lpstr>
      <vt:lpstr>審查過程</vt:lpstr>
      <vt:lpstr>審查過程</vt:lpstr>
      <vt:lpstr>展覽補助</vt:lpstr>
      <vt:lpstr>展覽補助</vt:lpstr>
      <vt:lpstr>展覽補助</vt:lpstr>
      <vt:lpstr>常見q&amp;a</vt:lpstr>
      <vt:lpstr>常見q&amp;a</vt:lpstr>
      <vt:lpstr>常見q&amp;a</vt:lpstr>
      <vt:lpstr>相關表單</vt:lpstr>
      <vt:lpstr>其他表單範例</vt:lpstr>
      <vt:lpstr>其他表單範例</vt:lpstr>
      <vt:lpstr>相關要點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李映蓉</dc:creator>
  <cp:lastModifiedBy>李映蓉</cp:lastModifiedBy>
  <cp:revision>103</cp:revision>
  <dcterms:created xsi:type="dcterms:W3CDTF">2025-06-18T07:18:58Z</dcterms:created>
  <dcterms:modified xsi:type="dcterms:W3CDTF">2025-11-20T03:31:30Z</dcterms:modified>
</cp:coreProperties>
</file>